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61" r:id="rId4"/>
    <p:sldId id="262" r:id="rId5"/>
    <p:sldId id="263" r:id="rId6"/>
    <p:sldId id="264"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showPr>
  <p:clrMru>
    <a:srgbClr val="0097CC"/>
    <a:srgbClr val="D4FEB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02" y="-2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0A7E96-A647-44C9-9196-193866D51689}" type="datetimeFigureOut">
              <a:rPr lang="en-US" smtClean="0"/>
              <a:pPr/>
              <a:t>4/19/2010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0A7E96-A647-44C9-9196-193866D51689}" type="datetimeFigureOut">
              <a:rPr lang="en-US" smtClean="0"/>
              <a:pPr/>
              <a:t>4/19/2010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0A7E96-A647-44C9-9196-193866D51689}" type="datetimeFigureOut">
              <a:rPr lang="en-US" smtClean="0"/>
              <a:pPr/>
              <a:t>4/19/2010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0A7E96-A647-44C9-9196-193866D51689}" type="datetimeFigureOut">
              <a:rPr lang="en-US" smtClean="0"/>
              <a:pPr/>
              <a:t>4/19/2010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0A7E96-A647-44C9-9196-193866D51689}" type="datetimeFigureOut">
              <a:rPr lang="en-US" smtClean="0"/>
              <a:pPr/>
              <a:t>4/19/2010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0A7E96-A647-44C9-9196-193866D51689}" type="datetimeFigureOut">
              <a:rPr lang="en-US" smtClean="0"/>
              <a:pPr/>
              <a:t>4/19/2010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0A7E96-A647-44C9-9196-193866D51689}" type="datetimeFigureOut">
              <a:rPr lang="en-US" smtClean="0"/>
              <a:pPr/>
              <a:t>4/19/2010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0A7E96-A647-44C9-9196-193866D51689}" type="datetimeFigureOut">
              <a:rPr lang="en-US" smtClean="0"/>
              <a:pPr/>
              <a:t>4/19/2010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0A7E96-A647-44C9-9196-193866D51689}" type="datetimeFigureOut">
              <a:rPr lang="en-US" smtClean="0"/>
              <a:pPr/>
              <a:t>4/19/2010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0A7E96-A647-44C9-9196-193866D51689}" type="datetimeFigureOut">
              <a:rPr lang="en-US" smtClean="0"/>
              <a:pPr/>
              <a:t>4/19/2010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0A7E96-A647-44C9-9196-193866D51689}" type="datetimeFigureOut">
              <a:rPr lang="en-US" smtClean="0"/>
              <a:pPr/>
              <a:t>4/19/2010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60E34-0DEB-4925-AA42-7A9759B068B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0A7E96-A647-44C9-9196-193866D51689}" type="datetimeFigureOut">
              <a:rPr lang="en-US" smtClean="0"/>
              <a:pPr/>
              <a:t>4/19/2010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960E34-0DEB-4925-AA42-7A9759B068B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discoveryeducation.com/" TargetMode="Externa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hyperlink" Target="http://www.sheppardsoftware.com/mathgames/fractions/fracTut1.htm" TargetMode="External"/><Relationship Id="rId2" Type="http://schemas.openxmlformats.org/officeDocument/2006/relationships/image" Target="../media/image3.wmf"/><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8" Type="http://schemas.openxmlformats.org/officeDocument/2006/relationships/hyperlink" Target="http://www.vectorkids.com/vkfractions.htm" TargetMode="External"/><Relationship Id="rId3" Type="http://schemas.openxmlformats.org/officeDocument/2006/relationships/image" Target="../media/image4.wmf"/><Relationship Id="rId7" Type="http://schemas.openxmlformats.org/officeDocument/2006/relationships/image" Target="../media/image6.png"/><Relationship Id="rId12" Type="http://schemas.openxmlformats.org/officeDocument/2006/relationships/slide" Target="slide7.xml"/><Relationship Id="rId2" Type="http://schemas.openxmlformats.org/officeDocument/2006/relationships/hyperlink" Target="http://www.primarygames.com/fractions/question1.htm" TargetMode="External"/><Relationship Id="rId1" Type="http://schemas.openxmlformats.org/officeDocument/2006/relationships/slideLayout" Target="../slideLayouts/slideLayout2.xml"/><Relationship Id="rId6" Type="http://schemas.openxmlformats.org/officeDocument/2006/relationships/hyperlink" Target="http://www.mrnussbaum.com/pizza_game/index.html" TargetMode="External"/><Relationship Id="rId11" Type="http://schemas.openxmlformats.org/officeDocument/2006/relationships/slide" Target="slide5.xml"/><Relationship Id="rId5" Type="http://schemas.openxmlformats.org/officeDocument/2006/relationships/image" Target="../media/image5.wmf"/><Relationship Id="rId10" Type="http://schemas.openxmlformats.org/officeDocument/2006/relationships/image" Target="../media/image8.wmf"/><Relationship Id="rId4" Type="http://schemas.openxmlformats.org/officeDocument/2006/relationships/hyperlink" Target="http://www.kidsnumbers.com/turkey-terminator-math-game.php" TargetMode="External"/><Relationship Id="rId9"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4.wm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Qwizdom%20Fraction%20Test.pp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5" name="TextBox 4"/>
          <p:cNvSpPr txBox="1"/>
          <p:nvPr/>
        </p:nvSpPr>
        <p:spPr>
          <a:xfrm>
            <a:off x="1600200" y="1447800"/>
            <a:ext cx="6553200" cy="3170099"/>
          </a:xfrm>
          <a:prstGeom prst="rect">
            <a:avLst/>
          </a:prstGeom>
          <a:noFill/>
        </p:spPr>
        <p:txBody>
          <a:bodyPr wrap="square" rtlCol="0">
            <a:spAutoFit/>
          </a:bodyPr>
          <a:lstStyle/>
          <a:p>
            <a:r>
              <a:rPr lang="en-US" sz="4000" dirty="0" smtClean="0"/>
              <a:t>The teacher will pull up the bubble map created by students on prior lesson. They will use the map to review producers and consumers.</a:t>
            </a:r>
            <a:endParaRPr lang="en-US" sz="4000" dirty="0"/>
          </a:p>
        </p:txBody>
      </p:sp>
      <p:sp>
        <p:nvSpPr>
          <p:cNvPr id="6" name="Right Arrow 5"/>
          <p:cNvSpPr/>
          <p:nvPr/>
        </p:nvSpPr>
        <p:spPr>
          <a:xfrm>
            <a:off x="4648200" y="5181600"/>
            <a:ext cx="3048000" cy="12954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hlinkClick r:id="rId2" action="ppaction://hlinksldjump"/>
              </a:rPr>
              <a:t>Next</a:t>
            </a:r>
            <a:r>
              <a:rPr lang="en-US" sz="2800" dirty="0" smtClean="0"/>
              <a:t> Page</a:t>
            </a: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pic>
        <p:nvPicPr>
          <p:cNvPr id="2052" name="Picture 4" descr="Cartoon pizza chef and pizza"/>
          <p:cNvPicPr>
            <a:picLocks noChangeAspect="1" noChangeArrowheads="1"/>
          </p:cNvPicPr>
          <p:nvPr/>
        </p:nvPicPr>
        <p:blipFill>
          <a:blip r:embed="rId2" cstate="print"/>
          <a:srcRect/>
          <a:stretch>
            <a:fillRect/>
          </a:stretch>
        </p:blipFill>
        <p:spPr bwMode="auto">
          <a:xfrm>
            <a:off x="5334000" y="457200"/>
            <a:ext cx="2962275" cy="4434543"/>
          </a:xfrm>
          <a:prstGeom prst="rect">
            <a:avLst/>
          </a:prstGeom>
          <a:noFill/>
        </p:spPr>
      </p:pic>
      <p:sp>
        <p:nvSpPr>
          <p:cNvPr id="6" name="TextBox 5"/>
          <p:cNvSpPr txBox="1"/>
          <p:nvPr/>
        </p:nvSpPr>
        <p:spPr>
          <a:xfrm>
            <a:off x="304800" y="457200"/>
            <a:ext cx="4419600" cy="5632311"/>
          </a:xfrm>
          <a:prstGeom prst="rect">
            <a:avLst/>
          </a:prstGeom>
          <a:solidFill>
            <a:schemeClr val="bg1"/>
          </a:solidFill>
        </p:spPr>
        <p:txBody>
          <a:bodyPr wrap="square" rtlCol="0">
            <a:spAutoFit/>
          </a:bodyPr>
          <a:lstStyle/>
          <a:p>
            <a:r>
              <a:rPr lang="en-US" sz="3600" b="1" dirty="0" smtClean="0"/>
              <a:t>Meet Tony he produces pizza for others to consume. Sometimes people are picky about their toppings. He needs you to learn about fractions so you can help him produce some pizzas.</a:t>
            </a:r>
            <a:endParaRPr lang="en-US" sz="3600" b="1" dirty="0"/>
          </a:p>
        </p:txBody>
      </p:sp>
      <p:sp>
        <p:nvSpPr>
          <p:cNvPr id="7" name="Right Arrow 6">
            <a:hlinkClick r:id="rId3" action="ppaction://hlinksldjump"/>
          </p:cNvPr>
          <p:cNvSpPr/>
          <p:nvPr/>
        </p:nvSpPr>
        <p:spPr>
          <a:xfrm>
            <a:off x="5486400" y="5105400"/>
            <a:ext cx="3048000" cy="12954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hlinkClick r:id="rId4" action="ppaction://hlinksldjump"/>
              </a:rPr>
              <a:t>Next Page</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4" name="TextBox 3"/>
          <p:cNvSpPr txBox="1"/>
          <p:nvPr/>
        </p:nvSpPr>
        <p:spPr>
          <a:xfrm>
            <a:off x="1219200" y="1066800"/>
            <a:ext cx="6629400" cy="3785652"/>
          </a:xfrm>
          <a:prstGeom prst="rect">
            <a:avLst/>
          </a:prstGeom>
          <a:noFill/>
        </p:spPr>
        <p:txBody>
          <a:bodyPr wrap="square" rtlCol="0">
            <a:spAutoFit/>
          </a:bodyPr>
          <a:lstStyle/>
          <a:p>
            <a:r>
              <a:rPr lang="en-US" sz="4800" dirty="0" smtClean="0"/>
              <a:t>Go to </a:t>
            </a:r>
            <a:r>
              <a:rPr lang="en-US" sz="4800" dirty="0" smtClean="0">
                <a:hlinkClick r:id="rId2"/>
              </a:rPr>
              <a:t>Discovery Education </a:t>
            </a:r>
            <a:r>
              <a:rPr lang="en-US" sz="4800" dirty="0" smtClean="0"/>
              <a:t>and watch the Numbers Crew Fraction video that has been assigned to you.</a:t>
            </a:r>
            <a:endParaRPr lang="en-US" sz="4800" dirty="0"/>
          </a:p>
        </p:txBody>
      </p:sp>
      <p:sp>
        <p:nvSpPr>
          <p:cNvPr id="3" name="Right Arrow 2">
            <a:hlinkClick r:id="rId3" action="ppaction://hlinksldjump"/>
          </p:cNvPr>
          <p:cNvSpPr/>
          <p:nvPr/>
        </p:nvSpPr>
        <p:spPr>
          <a:xfrm>
            <a:off x="5486400" y="5105400"/>
            <a:ext cx="3048000" cy="12954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hlinkClick r:id="rId3" action="ppaction://hlinksldjump"/>
              </a:rPr>
              <a:t>Next Page</a:t>
            </a:r>
            <a:endParaRPr lang="en-US" sz="2800" dirty="0"/>
          </a:p>
        </p:txBody>
      </p:sp>
      <p:pic>
        <p:nvPicPr>
          <p:cNvPr id="2051" name="Picture 3" descr="C:\Users\vermiglio\AppData\Local\Microsoft\Windows\Temporary Internet Files\Content.IE5\K3MVR95Y\MCj03353240000[1].wmf"/>
          <p:cNvPicPr>
            <a:picLocks noChangeAspect="1" noChangeArrowheads="1"/>
          </p:cNvPicPr>
          <p:nvPr/>
        </p:nvPicPr>
        <p:blipFill>
          <a:blip r:embed="rId4" cstate="print"/>
          <a:srcRect/>
          <a:stretch>
            <a:fillRect/>
          </a:stretch>
        </p:blipFill>
        <p:spPr bwMode="auto">
          <a:xfrm>
            <a:off x="7239000" y="304800"/>
            <a:ext cx="1600200" cy="1601000"/>
          </a:xfrm>
          <a:prstGeom prst="ellipse">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5" name="Rectangle 4"/>
          <p:cNvSpPr/>
          <p:nvPr/>
        </p:nvSpPr>
        <p:spPr>
          <a:xfrm>
            <a:off x="4479634" y="2967335"/>
            <a:ext cx="184731" cy="923330"/>
          </a:xfrm>
          <a:prstGeom prst="rect">
            <a:avLst/>
          </a:prstGeom>
          <a:noFill/>
        </p:spPr>
        <p:txBody>
          <a:bodyPr wrap="none" lIns="91440" tIns="45720" rIns="91440" bIns="45720">
            <a:spAutoFit/>
          </a:bodyPr>
          <a:lstStyle/>
          <a:p>
            <a:pPr algn="ct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TextBox 5"/>
          <p:cNvSpPr txBox="1"/>
          <p:nvPr/>
        </p:nvSpPr>
        <p:spPr>
          <a:xfrm>
            <a:off x="304800" y="533400"/>
            <a:ext cx="3505200" cy="2308324"/>
          </a:xfrm>
          <a:prstGeom prst="rect">
            <a:avLst/>
          </a:prstGeom>
          <a:noFill/>
        </p:spPr>
        <p:txBody>
          <a:bodyPr wrap="square" rtlCol="0">
            <a:spAutoFit/>
          </a:bodyPr>
          <a:lstStyle/>
          <a:p>
            <a:pPr algn="ctr"/>
            <a:r>
              <a:rPr lang="en-US" sz="4800" dirty="0" smtClean="0">
                <a:hlinkClick r:id="rId3"/>
              </a:rPr>
              <a:t>Click here </a:t>
            </a:r>
            <a:r>
              <a:rPr lang="en-US" sz="4800" dirty="0" smtClean="0"/>
              <a:t>to learn about fractions.</a:t>
            </a:r>
            <a:endParaRPr lang="en-US" sz="4800" dirty="0"/>
          </a:p>
        </p:txBody>
      </p:sp>
      <p:sp>
        <p:nvSpPr>
          <p:cNvPr id="7" name="Right Arrow 6">
            <a:hlinkClick r:id="rId4" action="ppaction://hlinksldjump"/>
          </p:cNvPr>
          <p:cNvSpPr/>
          <p:nvPr/>
        </p:nvSpPr>
        <p:spPr>
          <a:xfrm>
            <a:off x="5638800" y="5562600"/>
            <a:ext cx="3048000" cy="12954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hlinkClick r:id="rId5" action="ppaction://hlinksldjump"/>
              </a:rPr>
              <a:t>Next Page</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0" name="Rectangle 9"/>
          <p:cNvSpPr/>
          <p:nvPr/>
        </p:nvSpPr>
        <p:spPr>
          <a:xfrm>
            <a:off x="533400" y="685800"/>
            <a:ext cx="7924800" cy="5334000"/>
          </a:xfrm>
          <a:prstGeom prst="rect">
            <a:avLst/>
          </a:prstGeom>
          <a:solidFill>
            <a:schemeClr val="bg1"/>
          </a:solid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141073" y="304800"/>
            <a:ext cx="184730" cy="523220"/>
          </a:xfrm>
          <a:prstGeom prst="rect">
            <a:avLst/>
          </a:prstGeom>
          <a:noFill/>
        </p:spPr>
        <p:txBody>
          <a:bodyPr wrap="none" lIns="91440" tIns="45720" rIns="91440" bIns="45720">
            <a:spAutoFit/>
          </a:bodyPr>
          <a:lstStyle/>
          <a:p>
            <a:pPr algn="ctr"/>
            <a:endParaRPr lang="en-US" sz="2800" b="1" cap="none" spc="0" dirty="0">
              <a:ln w="17780" cmpd="sng">
                <a:solidFill>
                  <a:srgbClr val="FFFFFF"/>
                </a:solidFill>
                <a:prstDash val="solid"/>
                <a:miter lim="800000"/>
              </a:ln>
              <a:solidFill>
                <a:srgbClr val="00B050"/>
              </a:solidFill>
              <a:effectLst>
                <a:outerShdw blurRad="50800" algn="tl" rotWithShape="0">
                  <a:srgbClr val="000000"/>
                </a:outerShdw>
              </a:effectLst>
            </a:endParaRPr>
          </a:p>
        </p:txBody>
      </p:sp>
      <p:cxnSp>
        <p:nvCxnSpPr>
          <p:cNvPr id="13" name="Straight Connector 12"/>
          <p:cNvCxnSpPr>
            <a:stCxn id="10" idx="0"/>
            <a:endCxn id="10" idx="2"/>
          </p:cNvCxnSpPr>
          <p:nvPr/>
        </p:nvCxnSpPr>
        <p:spPr>
          <a:xfrm rot="16200000" flipH="1">
            <a:off x="1828800" y="3352800"/>
            <a:ext cx="5334000"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3"/>
            <a:endCxn id="10" idx="1"/>
          </p:cNvCxnSpPr>
          <p:nvPr/>
        </p:nvCxnSpPr>
        <p:spPr>
          <a:xfrm flipH="1">
            <a:off x="533400" y="3352800"/>
            <a:ext cx="7924800"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C:\Users\vermiglio\AppData\Local\Microsoft\Windows\Temporary Internet Files\Content.IE5\8V5M1999\MCj04119020000[1].wmf">
            <a:hlinkClick r:id="rId2"/>
          </p:cNvPr>
          <p:cNvPicPr>
            <a:picLocks noChangeAspect="1" noChangeArrowheads="1"/>
          </p:cNvPicPr>
          <p:nvPr/>
        </p:nvPicPr>
        <p:blipFill>
          <a:blip r:embed="rId3" cstate="print"/>
          <a:srcRect/>
          <a:stretch>
            <a:fillRect/>
          </a:stretch>
        </p:blipFill>
        <p:spPr bwMode="auto">
          <a:xfrm>
            <a:off x="1371600" y="990600"/>
            <a:ext cx="2514600" cy="2279918"/>
          </a:xfrm>
          <a:prstGeom prst="rect">
            <a:avLst/>
          </a:prstGeom>
          <a:noFill/>
        </p:spPr>
      </p:pic>
      <p:pic>
        <p:nvPicPr>
          <p:cNvPr id="3078" name="Picture 6" descr="C:\Users\vermiglio\AppData\Local\Microsoft\Windows\Temporary Internet Files\Content.IE5\8V5M1999\MCFD00510_0000[1].wmf">
            <a:hlinkClick r:id="rId4"/>
          </p:cNvPr>
          <p:cNvPicPr>
            <a:picLocks noChangeAspect="1" noChangeArrowheads="1"/>
          </p:cNvPicPr>
          <p:nvPr/>
        </p:nvPicPr>
        <p:blipFill>
          <a:blip r:embed="rId5" cstate="print"/>
          <a:srcRect/>
          <a:stretch>
            <a:fillRect/>
          </a:stretch>
        </p:blipFill>
        <p:spPr bwMode="auto">
          <a:xfrm>
            <a:off x="5257800" y="457200"/>
            <a:ext cx="2495093" cy="2846515"/>
          </a:xfrm>
          <a:prstGeom prst="rect">
            <a:avLst/>
          </a:prstGeom>
          <a:noFill/>
        </p:spPr>
      </p:pic>
      <p:pic>
        <p:nvPicPr>
          <p:cNvPr id="3079" name="Picture 7" descr="C:\Users\vermiglio\AppData\Local\Microsoft\Windows\Temporary Internet Files\Content.IE5\ZM59XAWV\MCj04417820000[1].png">
            <a:hlinkClick r:id="rId6"/>
          </p:cNvPr>
          <p:cNvPicPr>
            <a:picLocks noChangeAspect="1" noChangeArrowheads="1"/>
          </p:cNvPicPr>
          <p:nvPr/>
        </p:nvPicPr>
        <p:blipFill>
          <a:blip r:embed="rId7" cstate="print"/>
          <a:srcRect/>
          <a:stretch>
            <a:fillRect/>
          </a:stretch>
        </p:blipFill>
        <p:spPr bwMode="auto">
          <a:xfrm>
            <a:off x="838200" y="3200400"/>
            <a:ext cx="2895600" cy="2895600"/>
          </a:xfrm>
          <a:prstGeom prst="rect">
            <a:avLst/>
          </a:prstGeom>
          <a:noFill/>
        </p:spPr>
      </p:pic>
      <p:pic>
        <p:nvPicPr>
          <p:cNvPr id="3080" name="Picture 8" descr="C:\Users\vermiglio\AppData\Local\Microsoft\Windows\Temporary Internet Files\Content.IE5\ZM59XAWV\MCj02645160000[1].wmf">
            <a:hlinkClick r:id="rId8"/>
          </p:cNvPr>
          <p:cNvPicPr>
            <a:picLocks noChangeAspect="1" noChangeArrowheads="1"/>
          </p:cNvPicPr>
          <p:nvPr/>
        </p:nvPicPr>
        <p:blipFill>
          <a:blip r:embed="rId9" cstate="print"/>
          <a:srcRect/>
          <a:stretch>
            <a:fillRect/>
          </a:stretch>
        </p:blipFill>
        <p:spPr bwMode="auto">
          <a:xfrm>
            <a:off x="4724400" y="3886200"/>
            <a:ext cx="3484418" cy="1828800"/>
          </a:xfrm>
          <a:prstGeom prst="rect">
            <a:avLst/>
          </a:prstGeom>
          <a:noFill/>
        </p:spPr>
      </p:pic>
      <p:sp>
        <p:nvSpPr>
          <p:cNvPr id="15" name="Rectangle 14"/>
          <p:cNvSpPr/>
          <p:nvPr/>
        </p:nvSpPr>
        <p:spPr>
          <a:xfrm>
            <a:off x="381000" y="457200"/>
            <a:ext cx="8534400" cy="6172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 descr="C:\Users\vermiglio\AppData\Local\Microsoft\Windows\Temporary Internet Files\Content.IE5\HQNRY2SS\MCj03341500000[1].wmf"/>
          <p:cNvPicPr>
            <a:picLocks noChangeAspect="1" noChangeArrowheads="1"/>
          </p:cNvPicPr>
          <p:nvPr/>
        </p:nvPicPr>
        <p:blipFill>
          <a:blip r:embed="rId10" cstate="print"/>
          <a:srcRect/>
          <a:stretch>
            <a:fillRect/>
          </a:stretch>
        </p:blipFill>
        <p:spPr bwMode="auto">
          <a:xfrm>
            <a:off x="6248400" y="2971800"/>
            <a:ext cx="2282952" cy="3420995"/>
          </a:xfrm>
          <a:prstGeom prst="rect">
            <a:avLst/>
          </a:prstGeom>
          <a:noFill/>
        </p:spPr>
      </p:pic>
      <p:grpSp>
        <p:nvGrpSpPr>
          <p:cNvPr id="19" name="Group 18"/>
          <p:cNvGrpSpPr/>
          <p:nvPr/>
        </p:nvGrpSpPr>
        <p:grpSpPr>
          <a:xfrm>
            <a:off x="2286000" y="457200"/>
            <a:ext cx="4953000" cy="2819400"/>
            <a:chOff x="-2743200" y="-228600"/>
            <a:chExt cx="4953000" cy="2819400"/>
          </a:xfrm>
        </p:grpSpPr>
        <p:sp>
          <p:nvSpPr>
            <p:cNvPr id="17" name="Cloud Callout 16"/>
            <p:cNvSpPr/>
            <p:nvPr/>
          </p:nvSpPr>
          <p:spPr>
            <a:xfrm>
              <a:off x="-2743200" y="-228600"/>
              <a:ext cx="4953000" cy="2819400"/>
            </a:xfrm>
            <a:prstGeom prst="cloudCallout">
              <a:avLst/>
            </a:prstGeom>
            <a:solidFill>
              <a:schemeClr val="bg1"/>
            </a:solidFill>
            <a:ln>
              <a:solidFill>
                <a:schemeClr val="bg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752600" y="76200"/>
              <a:ext cx="3276600" cy="2246769"/>
            </a:xfrm>
            <a:prstGeom prst="rect">
              <a:avLst/>
            </a:prstGeom>
            <a:noFill/>
          </p:spPr>
          <p:txBody>
            <a:bodyPr wrap="square" rtlCol="0">
              <a:spAutoFit/>
            </a:bodyPr>
            <a:lstStyle/>
            <a:p>
              <a:r>
                <a:rPr lang="en-US" sz="2800" dirty="0" smtClean="0"/>
                <a:t>Here your chance to practice. Each topping has a game to play. Just click on the topping.</a:t>
              </a:r>
              <a:endParaRPr lang="en-US" sz="2800" dirty="0"/>
            </a:p>
          </p:txBody>
        </p:sp>
      </p:grpSp>
      <p:sp>
        <p:nvSpPr>
          <p:cNvPr id="20" name="Right Arrow 19">
            <a:hlinkClick r:id="rId11" action="ppaction://hlinksldjump"/>
          </p:cNvPr>
          <p:cNvSpPr/>
          <p:nvPr/>
        </p:nvSpPr>
        <p:spPr>
          <a:xfrm>
            <a:off x="6781800" y="5715000"/>
            <a:ext cx="1981200" cy="9144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hlinkClick r:id="rId12" action="ppaction://hlinksldjump"/>
              </a:rPr>
              <a:t>Next Page</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0559 0.03449 C -0.0658 0.03032 -0.06962 0.02176 -0.07969 0.0169 C -0.09028 0.01157 -0.10278 0.0088 -0.11389 0.00625 C -0.13229 0.00741 -0.15069 0.00741 -0.1691 0.00995 C -0.1842 0.01204 -0.19878 0.01806 -0.21389 0.02037 C -0.22778 0.025 -0.23854 0.02847 -0.2533 0.03102 C -0.28333 0.02685 -0.29253 0.02315 -0.31649 0.00625 " pathEditMode="relative" rAng="0" ptsTypes="ffffffA">
                                      <p:cBhvr>
                                        <p:cTn id="6" dur="2000" fill="hold"/>
                                        <p:tgtEl>
                                          <p:spTgt spid="16"/>
                                        </p:tgtEl>
                                        <p:attrNameLst>
                                          <p:attrName>ppt_x</p:attrName>
                                          <p:attrName>ppt_y</p:attrName>
                                        </p:attrNameLst>
                                      </p:cBhvr>
                                      <p:rCtr x="-130" y="-14"/>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19"/>
                                        </p:tgtEl>
                                        <p:attrNameLst>
                                          <p:attrName>style.visibility</p:attrName>
                                        </p:attrNameLst>
                                      </p:cBhvr>
                                      <p:to>
                                        <p:strVal val="visible"/>
                                      </p:to>
                                    </p:set>
                                  </p:childTnLst>
                                </p:cTn>
                              </p:par>
                            </p:childTnLst>
                          </p:cTn>
                        </p:par>
                        <p:par>
                          <p:cTn id="10" fill="hold">
                            <p:stCondLst>
                              <p:cond delay="2000"/>
                            </p:stCondLst>
                            <p:childTnLst>
                              <p:par>
                                <p:cTn id="11" presetID="10" presetClass="exit" presetSubtype="0" fill="hold" nodeType="afterEffect">
                                  <p:stCondLst>
                                    <p:cond delay="5000"/>
                                  </p:stCondLst>
                                  <p:childTnLst>
                                    <p:animEffect transition="out" filter="fade">
                                      <p:cBhvr>
                                        <p:cTn id="12" dur="2000"/>
                                        <p:tgtEl>
                                          <p:spTgt spid="19"/>
                                        </p:tgtEl>
                                      </p:cBhvr>
                                    </p:animEffect>
                                    <p:set>
                                      <p:cBhvr>
                                        <p:cTn id="13" dur="1" fill="hold">
                                          <p:stCondLst>
                                            <p:cond delay="1999"/>
                                          </p:stCondLst>
                                        </p:cTn>
                                        <p:tgtEl>
                                          <p:spTgt spid="19"/>
                                        </p:tgtEl>
                                        <p:attrNameLst>
                                          <p:attrName>style.visibility</p:attrName>
                                        </p:attrNameLst>
                                      </p:cBhvr>
                                      <p:to>
                                        <p:strVal val="hidden"/>
                                      </p:to>
                                    </p:set>
                                  </p:childTnLst>
                                </p:cTn>
                              </p:par>
                              <p:par>
                                <p:cTn id="14" presetID="9" presetClass="exit" presetSubtype="0" fill="hold" nodeType="withEffect">
                                  <p:stCondLst>
                                    <p:cond delay="5000"/>
                                  </p:stCondLst>
                                  <p:childTnLst>
                                    <p:animEffect transition="out" filter="dissolve">
                                      <p:cBhvr>
                                        <p:cTn id="15" dur="500"/>
                                        <p:tgtEl>
                                          <p:spTgt spid="16"/>
                                        </p:tgtEl>
                                      </p:cBhvr>
                                    </p:animEffect>
                                    <p:set>
                                      <p:cBhvr>
                                        <p:cTn id="16" dur="1" fill="hold">
                                          <p:stCondLst>
                                            <p:cond delay="499"/>
                                          </p:stCondLst>
                                        </p:cTn>
                                        <p:tgtEl>
                                          <p:spTgt spid="16"/>
                                        </p:tgtEl>
                                        <p:attrNameLst>
                                          <p:attrName>style.visibility</p:attrName>
                                        </p:attrNameLst>
                                      </p:cBhvr>
                                      <p:to>
                                        <p:strVal val="hidden"/>
                                      </p:to>
                                    </p:set>
                                  </p:childTnLst>
                                </p:cTn>
                              </p:par>
                            </p:childTnLst>
                          </p:cTn>
                        </p:par>
                        <p:par>
                          <p:cTn id="17" fill="hold">
                            <p:stCondLst>
                              <p:cond delay="9000"/>
                            </p:stCondLst>
                            <p:childTnLst>
                              <p:par>
                                <p:cTn id="18" presetID="10" presetClass="exit" presetSubtype="0" fill="hold" grpId="0" nodeType="afterEffect">
                                  <p:stCondLst>
                                    <p:cond delay="0"/>
                                  </p:stCondLst>
                                  <p:childTnLst>
                                    <p:animEffect transition="out" filter="fade">
                                      <p:cBhvr>
                                        <p:cTn id="19" dur="2000"/>
                                        <p:tgtEl>
                                          <p:spTgt spid="15"/>
                                        </p:tgtEl>
                                      </p:cBhvr>
                                    </p:animEffect>
                                    <p:set>
                                      <p:cBhvr>
                                        <p:cTn id="20" dur="1" fill="hold">
                                          <p:stCondLst>
                                            <p:cond delay="19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4" name="TextBox 3"/>
          <p:cNvSpPr txBox="1"/>
          <p:nvPr/>
        </p:nvSpPr>
        <p:spPr>
          <a:xfrm>
            <a:off x="1371600" y="914400"/>
            <a:ext cx="6172200" cy="4031873"/>
          </a:xfrm>
          <a:prstGeom prst="rect">
            <a:avLst/>
          </a:prstGeom>
          <a:noFill/>
        </p:spPr>
        <p:txBody>
          <a:bodyPr wrap="square" rtlCol="0">
            <a:spAutoFit/>
          </a:bodyPr>
          <a:lstStyle/>
          <a:p>
            <a:r>
              <a:rPr lang="en-US" sz="3200" dirty="0" smtClean="0"/>
              <a:t>It is time to create a pizza for Tony to make so he can sell it to his customers. People love to consume their pizza!!!</a:t>
            </a:r>
          </a:p>
          <a:p>
            <a:endParaRPr lang="en-US" sz="3200" dirty="0" smtClean="0"/>
          </a:p>
          <a:p>
            <a:r>
              <a:rPr lang="en-US" sz="3200" dirty="0" smtClean="0"/>
              <a:t>Go into </a:t>
            </a:r>
            <a:r>
              <a:rPr lang="en-US" sz="3200" dirty="0" err="1" smtClean="0"/>
              <a:t>Mimio</a:t>
            </a:r>
            <a:r>
              <a:rPr lang="en-US" sz="3200" dirty="0" smtClean="0"/>
              <a:t> Notebook and create a pizza that has ½ mushrooms, ¼ peppers and ¼ cheese.</a:t>
            </a:r>
            <a:endParaRPr lang="en-US" sz="3200" dirty="0"/>
          </a:p>
        </p:txBody>
      </p:sp>
      <p:pic>
        <p:nvPicPr>
          <p:cNvPr id="2050" name="Picture 2" descr="C:\Users\vermiglio\AppData\Local\Microsoft\Windows\Temporary Internet Files\Content.IE5\ZM59XAWV\MCj04417820000[1].png"/>
          <p:cNvPicPr>
            <a:picLocks noChangeAspect="1" noChangeArrowheads="1"/>
          </p:cNvPicPr>
          <p:nvPr/>
        </p:nvPicPr>
        <p:blipFill>
          <a:blip r:embed="rId2" cstate="print"/>
          <a:srcRect/>
          <a:stretch>
            <a:fillRect/>
          </a:stretch>
        </p:blipFill>
        <p:spPr bwMode="auto">
          <a:xfrm>
            <a:off x="7239000" y="304800"/>
            <a:ext cx="1600200" cy="1600200"/>
          </a:xfrm>
          <a:prstGeom prst="rect">
            <a:avLst/>
          </a:prstGeom>
          <a:noFill/>
        </p:spPr>
      </p:pic>
      <p:pic>
        <p:nvPicPr>
          <p:cNvPr id="2052" name="Picture 4" descr="C:\Users\vermiglio\AppData\Local\Microsoft\Windows\Temporary Internet Files\Content.IE5\ZM59XAWV\MCj04135640000[1].wmf"/>
          <p:cNvPicPr>
            <a:picLocks noChangeAspect="1" noChangeArrowheads="1"/>
          </p:cNvPicPr>
          <p:nvPr/>
        </p:nvPicPr>
        <p:blipFill>
          <a:blip r:embed="rId3" cstate="print"/>
          <a:srcRect/>
          <a:stretch>
            <a:fillRect/>
          </a:stretch>
        </p:blipFill>
        <p:spPr bwMode="auto">
          <a:xfrm rot="3382959">
            <a:off x="7050420" y="4875599"/>
            <a:ext cx="1431205" cy="1820519"/>
          </a:xfrm>
          <a:prstGeom prst="rect">
            <a:avLst/>
          </a:prstGeom>
          <a:noFill/>
        </p:spPr>
      </p:pic>
      <p:pic>
        <p:nvPicPr>
          <p:cNvPr id="2053" name="Picture 5" descr="C:\Users\vermiglio\AppData\Local\Microsoft\Windows\Temporary Internet Files\Content.IE5\HQNRY2SS\MCj04417810000[1].png"/>
          <p:cNvPicPr>
            <a:picLocks noChangeAspect="1" noChangeArrowheads="1"/>
          </p:cNvPicPr>
          <p:nvPr/>
        </p:nvPicPr>
        <p:blipFill>
          <a:blip r:embed="rId4" cstate="print"/>
          <a:srcRect/>
          <a:stretch>
            <a:fillRect/>
          </a:stretch>
        </p:blipFill>
        <p:spPr bwMode="auto">
          <a:xfrm>
            <a:off x="457200" y="5029200"/>
            <a:ext cx="1371600" cy="1371600"/>
          </a:xfrm>
          <a:prstGeom prst="rect">
            <a:avLst/>
          </a:prstGeom>
          <a:noFill/>
        </p:spPr>
      </p:pic>
      <p:pic>
        <p:nvPicPr>
          <p:cNvPr id="2054" name="Picture 6" descr="C:\Users\vermiglio\AppData\Local\Microsoft\Windows\Temporary Internet Files\Content.IE5\8V5M1999\MCj04119020000[1].wmf"/>
          <p:cNvPicPr>
            <a:picLocks noChangeAspect="1" noChangeArrowheads="1"/>
          </p:cNvPicPr>
          <p:nvPr/>
        </p:nvPicPr>
        <p:blipFill>
          <a:blip r:embed="rId5" cstate="print"/>
          <a:srcRect/>
          <a:stretch>
            <a:fillRect/>
          </a:stretch>
        </p:blipFill>
        <p:spPr bwMode="auto">
          <a:xfrm>
            <a:off x="152400" y="366777"/>
            <a:ext cx="1143000" cy="103632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97CC"/>
        </a:solidFill>
        <a:effectLst/>
      </p:bgPr>
    </p:bg>
    <p:spTree>
      <p:nvGrpSpPr>
        <p:cNvPr id="1" name=""/>
        <p:cNvGrpSpPr/>
        <p:nvPr/>
      </p:nvGrpSpPr>
      <p:grpSpPr>
        <a:xfrm>
          <a:off x="0" y="0"/>
          <a:ext cx="0" cy="0"/>
          <a:chOff x="0" y="0"/>
          <a:chExt cx="0" cy="0"/>
        </a:xfrm>
      </p:grpSpPr>
      <p:sp>
        <p:nvSpPr>
          <p:cNvPr id="4" name="TextBox 3"/>
          <p:cNvSpPr txBox="1"/>
          <p:nvPr/>
        </p:nvSpPr>
        <p:spPr>
          <a:xfrm>
            <a:off x="762000" y="1219200"/>
            <a:ext cx="4953000" cy="2031325"/>
          </a:xfrm>
          <a:prstGeom prst="rect">
            <a:avLst/>
          </a:prstGeom>
          <a:no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p:txBody>
      </p:sp>
      <p:sp>
        <p:nvSpPr>
          <p:cNvPr id="5" name="TextBox 4"/>
          <p:cNvSpPr txBox="1"/>
          <p:nvPr/>
        </p:nvSpPr>
        <p:spPr>
          <a:xfrm>
            <a:off x="1676400" y="1524000"/>
            <a:ext cx="5791200" cy="3785652"/>
          </a:xfrm>
          <a:prstGeom prst="rect">
            <a:avLst/>
          </a:prstGeom>
          <a:noFill/>
        </p:spPr>
        <p:txBody>
          <a:bodyPr wrap="square" rtlCol="0">
            <a:spAutoFit/>
          </a:bodyPr>
          <a:lstStyle/>
          <a:p>
            <a:r>
              <a:rPr lang="en-US" sz="4000" dirty="0" smtClean="0"/>
              <a:t>Look up at the board and get your </a:t>
            </a:r>
            <a:r>
              <a:rPr lang="en-US" sz="4000" dirty="0" err="1" smtClean="0"/>
              <a:t>Qwizdom</a:t>
            </a:r>
            <a:r>
              <a:rPr lang="en-US" sz="4000" dirty="0" smtClean="0"/>
              <a:t> remote. Remember to be quite this is  quiz. Let me see what you know.</a:t>
            </a:r>
            <a:r>
              <a:rPr lang="en-US" sz="4000" dirty="0" smtClean="0">
                <a:sym typeface="Wingdings" pitchFamily="2" charset="2"/>
              </a:rPr>
              <a:t></a:t>
            </a:r>
          </a:p>
          <a:p>
            <a:r>
              <a:rPr lang="en-US" sz="4000" dirty="0" smtClean="0">
                <a:sym typeface="Wingdings" pitchFamily="2" charset="2"/>
                <a:hlinkClick r:id="rId2" action="ppaction://hlinkpres?slideindex=1&amp;slidetitle="/>
              </a:rPr>
              <a:t>Click here </a:t>
            </a:r>
            <a:r>
              <a:rPr lang="en-US" sz="4000" dirty="0" smtClean="0">
                <a:sym typeface="Wingdings" pitchFamily="2" charset="2"/>
              </a:rPr>
              <a:t>for quiz</a:t>
            </a:r>
            <a:endParaRPr lang="en-US" sz="4000" dirty="0"/>
          </a:p>
        </p:txBody>
      </p:sp>
      <p:pic>
        <p:nvPicPr>
          <p:cNvPr id="1026" name="Picture 2" descr="C:\Users\vermiglio\AppData\Local\Microsoft\Windows\Temporary Internet Files\Content.IE5\K3MVR95Y\MMj03363960000[1].gif"/>
          <p:cNvPicPr>
            <a:picLocks noChangeAspect="1" noChangeArrowheads="1" noCrop="1"/>
          </p:cNvPicPr>
          <p:nvPr/>
        </p:nvPicPr>
        <p:blipFill>
          <a:blip r:embed="rId3" cstate="print"/>
          <a:srcRect/>
          <a:stretch>
            <a:fillRect/>
          </a:stretch>
        </p:blipFill>
        <p:spPr bwMode="auto">
          <a:xfrm>
            <a:off x="7924800" y="2438400"/>
            <a:ext cx="609600" cy="609600"/>
          </a:xfrm>
          <a:prstGeom prst="rect">
            <a:avLst/>
          </a:prstGeom>
          <a:noFill/>
        </p:spPr>
      </p:pic>
      <p:pic>
        <p:nvPicPr>
          <p:cNvPr id="1027" name="Picture 3" descr="C:\Users\vermiglio\AppData\Local\Microsoft\Windows\Temporary Internet Files\Content.IE5\K3MVR95Y\MMj03363960000[1].gif"/>
          <p:cNvPicPr>
            <a:picLocks noChangeAspect="1" noChangeArrowheads="1" noCrop="1"/>
          </p:cNvPicPr>
          <p:nvPr/>
        </p:nvPicPr>
        <p:blipFill>
          <a:blip r:embed="rId3" cstate="print"/>
          <a:srcRect/>
          <a:stretch>
            <a:fillRect/>
          </a:stretch>
        </p:blipFill>
        <p:spPr bwMode="auto">
          <a:xfrm rot="18320923">
            <a:off x="6901951" y="4692151"/>
            <a:ext cx="609600" cy="609600"/>
          </a:xfrm>
          <a:prstGeom prst="rect">
            <a:avLst/>
          </a:prstGeom>
          <a:noFill/>
        </p:spPr>
      </p:pic>
      <p:pic>
        <p:nvPicPr>
          <p:cNvPr id="8" name="Picture 3" descr="C:\Users\vermiglio\AppData\Local\Microsoft\Windows\Temporary Internet Files\Content.IE5\K3MVR95Y\MMj03363960000[1].gif"/>
          <p:cNvPicPr>
            <a:picLocks noChangeAspect="1" noChangeArrowheads="1" noCrop="1"/>
          </p:cNvPicPr>
          <p:nvPr/>
        </p:nvPicPr>
        <p:blipFill>
          <a:blip r:embed="rId3" cstate="print"/>
          <a:srcRect/>
          <a:stretch>
            <a:fillRect/>
          </a:stretch>
        </p:blipFill>
        <p:spPr bwMode="auto">
          <a:xfrm rot="16200000">
            <a:off x="1720351" y="5606551"/>
            <a:ext cx="609600" cy="609600"/>
          </a:xfrm>
          <a:prstGeom prst="rect">
            <a:avLst/>
          </a:prstGeom>
          <a:noFill/>
        </p:spPr>
      </p:pic>
      <p:pic>
        <p:nvPicPr>
          <p:cNvPr id="9" name="Picture 3" descr="C:\Users\vermiglio\AppData\Local\Microsoft\Windows\Temporary Internet Files\Content.IE5\K3MVR95Y\MMj03363960000[1].gif"/>
          <p:cNvPicPr>
            <a:picLocks noChangeAspect="1" noChangeArrowheads="1" noCrop="1"/>
          </p:cNvPicPr>
          <p:nvPr/>
        </p:nvPicPr>
        <p:blipFill>
          <a:blip r:embed="rId3" cstate="print"/>
          <a:srcRect/>
          <a:stretch>
            <a:fillRect/>
          </a:stretch>
        </p:blipFill>
        <p:spPr bwMode="auto">
          <a:xfrm rot="10800000">
            <a:off x="501151" y="3091951"/>
            <a:ext cx="609600" cy="609600"/>
          </a:xfrm>
          <a:prstGeom prst="rect">
            <a:avLst/>
          </a:prstGeom>
          <a:noFill/>
        </p:spPr>
      </p:pic>
      <p:pic>
        <p:nvPicPr>
          <p:cNvPr id="10" name="Picture 3" descr="C:\Users\vermiglio\AppData\Local\Microsoft\Windows\Temporary Internet Files\Content.IE5\K3MVR95Y\MMj03363960000[1].gif"/>
          <p:cNvPicPr>
            <a:picLocks noChangeAspect="1" noChangeArrowheads="1" noCrop="1"/>
          </p:cNvPicPr>
          <p:nvPr/>
        </p:nvPicPr>
        <p:blipFill>
          <a:blip r:embed="rId3" cstate="print"/>
          <a:srcRect/>
          <a:stretch>
            <a:fillRect/>
          </a:stretch>
        </p:blipFill>
        <p:spPr bwMode="auto">
          <a:xfrm rot="3034292">
            <a:off x="6673351" y="577352"/>
            <a:ext cx="609600" cy="609600"/>
          </a:xfrm>
          <a:prstGeom prst="rect">
            <a:avLst/>
          </a:prstGeom>
          <a:noFill/>
        </p:spPr>
      </p:pic>
      <p:pic>
        <p:nvPicPr>
          <p:cNvPr id="11" name="Picture 3" descr="C:\Users\vermiglio\AppData\Local\Microsoft\Windows\Temporary Internet Files\Content.IE5\K3MVR95Y\MMj03363960000[1].gif"/>
          <p:cNvPicPr>
            <a:picLocks noChangeAspect="1" noChangeArrowheads="1" noCrop="1"/>
          </p:cNvPicPr>
          <p:nvPr/>
        </p:nvPicPr>
        <p:blipFill>
          <a:blip r:embed="rId3" cstate="print"/>
          <a:srcRect/>
          <a:stretch>
            <a:fillRect/>
          </a:stretch>
        </p:blipFill>
        <p:spPr bwMode="auto">
          <a:xfrm rot="18320923">
            <a:off x="3320552" y="348752"/>
            <a:ext cx="609600" cy="609600"/>
          </a:xfrm>
          <a:prstGeom prst="rect">
            <a:avLst/>
          </a:prstGeom>
          <a:noFill/>
        </p:spPr>
      </p:pic>
      <p:pic>
        <p:nvPicPr>
          <p:cNvPr id="12" name="Picture 3" descr="C:\Users\vermiglio\AppData\Local\Microsoft\Windows\Temporary Internet Files\Content.IE5\K3MVR95Y\MMj03363960000[1].gif"/>
          <p:cNvPicPr>
            <a:picLocks noChangeAspect="1" noChangeArrowheads="1" noCrop="1"/>
          </p:cNvPicPr>
          <p:nvPr/>
        </p:nvPicPr>
        <p:blipFill>
          <a:blip r:embed="rId3" cstate="print"/>
          <a:srcRect/>
          <a:stretch>
            <a:fillRect/>
          </a:stretch>
        </p:blipFill>
        <p:spPr bwMode="auto">
          <a:xfrm rot="15550042">
            <a:off x="882151" y="729751"/>
            <a:ext cx="609600" cy="609600"/>
          </a:xfrm>
          <a:prstGeom prst="rect">
            <a:avLst/>
          </a:prstGeom>
          <a:noFill/>
        </p:spPr>
      </p:pic>
      <p:pic>
        <p:nvPicPr>
          <p:cNvPr id="13" name="Picture 3" descr="C:\Users\vermiglio\AppData\Local\Microsoft\Windows\Temporary Internet Files\Content.IE5\K3MVR95Y\MMj03363960000[1].gif"/>
          <p:cNvPicPr>
            <a:picLocks noChangeAspect="1" noChangeArrowheads="1" noCrop="1"/>
          </p:cNvPicPr>
          <p:nvPr/>
        </p:nvPicPr>
        <p:blipFill>
          <a:blip r:embed="rId3" cstate="print"/>
          <a:srcRect/>
          <a:stretch>
            <a:fillRect/>
          </a:stretch>
        </p:blipFill>
        <p:spPr bwMode="auto">
          <a:xfrm rot="11186171">
            <a:off x="8261847" y="3918446"/>
            <a:ext cx="609600" cy="609600"/>
          </a:xfrm>
          <a:prstGeom prst="rect">
            <a:avLst/>
          </a:prstGeom>
          <a:noFill/>
        </p:spPr>
      </p:pic>
      <p:pic>
        <p:nvPicPr>
          <p:cNvPr id="14" name="Picture 3" descr="C:\Users\vermiglio\AppData\Local\Microsoft\Windows\Temporary Internet Files\Content.IE5\K3MVR95Y\MMj03363960000[1].gif"/>
          <p:cNvPicPr>
            <a:picLocks noChangeAspect="1" noChangeArrowheads="1" noCrop="1"/>
          </p:cNvPicPr>
          <p:nvPr/>
        </p:nvPicPr>
        <p:blipFill>
          <a:blip r:embed="rId3" cstate="print"/>
          <a:srcRect/>
          <a:stretch>
            <a:fillRect/>
          </a:stretch>
        </p:blipFill>
        <p:spPr bwMode="auto">
          <a:xfrm>
            <a:off x="3625351" y="5911351"/>
            <a:ext cx="609600" cy="6096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TotalTime>
  <Words>192</Words>
  <Application>Microsoft Office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vermiglio</dc:creator>
  <cp:lastModifiedBy>vermiglio</cp:lastModifiedBy>
  <cp:revision>40</cp:revision>
  <dcterms:created xsi:type="dcterms:W3CDTF">2010-04-04T05:07:32Z</dcterms:created>
  <dcterms:modified xsi:type="dcterms:W3CDTF">2010-04-19T23:29:06Z</dcterms:modified>
</cp:coreProperties>
</file>